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4" r:id="rId12"/>
    <p:sldId id="267" r:id="rId13"/>
    <p:sldId id="268" r:id="rId14"/>
    <p:sldId id="269" r:id="rId15"/>
    <p:sldId id="270" r:id="rId16"/>
    <p:sldId id="274" r:id="rId17"/>
    <p:sldId id="272" r:id="rId18"/>
    <p:sldId id="271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5"/>
  </p:normalViewPr>
  <p:slideViewPr>
    <p:cSldViewPr snapToGrid="0" snapToObjects="1">
      <p:cViewPr varScale="1">
        <p:scale>
          <a:sx n="85" d="100"/>
          <a:sy n="85" d="100"/>
        </p:scale>
        <p:origin x="56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967E58-DECA-456B-8496-E42685A8A7B3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884CEC5-76C9-4299-BEEB-772931599A25}">
      <dgm:prSet/>
      <dgm:spPr/>
      <dgm:t>
        <a:bodyPr/>
        <a:lstStyle/>
        <a:p>
          <a:r>
            <a:rPr lang="en-US"/>
            <a:t>Investigate other crime variables</a:t>
          </a:r>
        </a:p>
      </dgm:t>
    </dgm:pt>
    <dgm:pt modelId="{23CE2B8A-1036-4B57-9584-B9BA5B305F98}" type="parTrans" cxnId="{B93736BB-8AF5-4640-BBA0-F51064327F7D}">
      <dgm:prSet/>
      <dgm:spPr/>
      <dgm:t>
        <a:bodyPr/>
        <a:lstStyle/>
        <a:p>
          <a:endParaRPr lang="en-US"/>
        </a:p>
      </dgm:t>
    </dgm:pt>
    <dgm:pt modelId="{344C72BD-EB1C-4451-8DEB-07C8D3460DE5}" type="sibTrans" cxnId="{B93736BB-8AF5-4640-BBA0-F51064327F7D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1199B6C6-1BA3-4F43-8666-F998D6B4B1E0}">
      <dgm:prSet/>
      <dgm:spPr/>
      <dgm:t>
        <a:bodyPr/>
        <a:lstStyle/>
        <a:p>
          <a:r>
            <a:rPr lang="en-US"/>
            <a:t>Get data on the county or city level</a:t>
          </a:r>
        </a:p>
      </dgm:t>
    </dgm:pt>
    <dgm:pt modelId="{93EF4940-FC0C-44A2-8332-83AE04EF7CB6}" type="parTrans" cxnId="{4FF5C1EF-65B7-4F58-96A9-9F68BE4D5287}">
      <dgm:prSet/>
      <dgm:spPr/>
      <dgm:t>
        <a:bodyPr/>
        <a:lstStyle/>
        <a:p>
          <a:endParaRPr lang="en-US"/>
        </a:p>
      </dgm:t>
    </dgm:pt>
    <dgm:pt modelId="{66F7D938-A11A-4FFD-A2FC-E87357BBB38D}" type="sibTrans" cxnId="{4FF5C1EF-65B7-4F58-96A9-9F68BE4D5287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E68B3E00-0AFB-401C-AC4F-7B33AD0C2283}">
      <dgm:prSet/>
      <dgm:spPr/>
      <dgm:t>
        <a:bodyPr/>
        <a:lstStyle/>
        <a:p>
          <a:r>
            <a:rPr lang="en-US"/>
            <a:t>Find data on our original question </a:t>
          </a:r>
        </a:p>
      </dgm:t>
    </dgm:pt>
    <dgm:pt modelId="{1E521D28-12BA-4696-BEC4-845D405598AD}" type="parTrans" cxnId="{2AF209A7-44D9-4C52-A17D-96AE9792211A}">
      <dgm:prSet/>
      <dgm:spPr/>
      <dgm:t>
        <a:bodyPr/>
        <a:lstStyle/>
        <a:p>
          <a:endParaRPr lang="en-US"/>
        </a:p>
      </dgm:t>
    </dgm:pt>
    <dgm:pt modelId="{025E6489-8B57-4AC2-9FEE-7C9811E33994}" type="sibTrans" cxnId="{2AF209A7-44D9-4C52-A17D-96AE9792211A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D1937495-91A7-C347-87B7-5444F81C4E52}" type="pres">
      <dgm:prSet presAssocID="{0F967E58-DECA-456B-8496-E42685A8A7B3}" presName="Name0" presStyleCnt="0">
        <dgm:presLayoutVars>
          <dgm:animLvl val="lvl"/>
          <dgm:resizeHandles val="exact"/>
        </dgm:presLayoutVars>
      </dgm:prSet>
      <dgm:spPr/>
    </dgm:pt>
    <dgm:pt modelId="{7513A43D-027E-174E-9D0B-F9E3747843E4}" type="pres">
      <dgm:prSet presAssocID="{6884CEC5-76C9-4299-BEEB-772931599A25}" presName="compositeNode" presStyleCnt="0">
        <dgm:presLayoutVars>
          <dgm:bulletEnabled val="1"/>
        </dgm:presLayoutVars>
      </dgm:prSet>
      <dgm:spPr/>
    </dgm:pt>
    <dgm:pt modelId="{8BC6D1E6-E65A-0C4E-9114-7779A8D72768}" type="pres">
      <dgm:prSet presAssocID="{6884CEC5-76C9-4299-BEEB-772931599A25}" presName="bgRect" presStyleLbl="alignNode1" presStyleIdx="0" presStyleCnt="3"/>
      <dgm:spPr/>
    </dgm:pt>
    <dgm:pt modelId="{1653FEFD-0D90-854F-9372-F8F7D4AF2E26}" type="pres">
      <dgm:prSet presAssocID="{344C72BD-EB1C-4451-8DEB-07C8D3460DE5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3BD14284-3B52-7146-A784-C55720B8D4BB}" type="pres">
      <dgm:prSet presAssocID="{6884CEC5-76C9-4299-BEEB-772931599A25}" presName="nodeRect" presStyleLbl="alignNode1" presStyleIdx="0" presStyleCnt="3">
        <dgm:presLayoutVars>
          <dgm:bulletEnabled val="1"/>
        </dgm:presLayoutVars>
      </dgm:prSet>
      <dgm:spPr/>
    </dgm:pt>
    <dgm:pt modelId="{7BA568E8-83C4-FE43-95F6-71DCE8C07556}" type="pres">
      <dgm:prSet presAssocID="{344C72BD-EB1C-4451-8DEB-07C8D3460DE5}" presName="sibTrans" presStyleCnt="0"/>
      <dgm:spPr/>
    </dgm:pt>
    <dgm:pt modelId="{F49945B6-D280-7D46-9BB1-CFD4C1AFAEAE}" type="pres">
      <dgm:prSet presAssocID="{1199B6C6-1BA3-4F43-8666-F998D6B4B1E0}" presName="compositeNode" presStyleCnt="0">
        <dgm:presLayoutVars>
          <dgm:bulletEnabled val="1"/>
        </dgm:presLayoutVars>
      </dgm:prSet>
      <dgm:spPr/>
    </dgm:pt>
    <dgm:pt modelId="{CDCBF8DC-6402-304D-9B6C-94CEFD300B7F}" type="pres">
      <dgm:prSet presAssocID="{1199B6C6-1BA3-4F43-8666-F998D6B4B1E0}" presName="bgRect" presStyleLbl="alignNode1" presStyleIdx="1" presStyleCnt="3"/>
      <dgm:spPr/>
    </dgm:pt>
    <dgm:pt modelId="{5D372E02-DB9F-A044-B13B-BB59020FF49A}" type="pres">
      <dgm:prSet presAssocID="{66F7D938-A11A-4FFD-A2FC-E87357BBB38D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BA1541BB-B17C-F840-9CAD-7D77E40A7844}" type="pres">
      <dgm:prSet presAssocID="{1199B6C6-1BA3-4F43-8666-F998D6B4B1E0}" presName="nodeRect" presStyleLbl="alignNode1" presStyleIdx="1" presStyleCnt="3">
        <dgm:presLayoutVars>
          <dgm:bulletEnabled val="1"/>
        </dgm:presLayoutVars>
      </dgm:prSet>
      <dgm:spPr/>
    </dgm:pt>
    <dgm:pt modelId="{1BF99C8C-6AFD-B04C-B57B-F12C7BC35A16}" type="pres">
      <dgm:prSet presAssocID="{66F7D938-A11A-4FFD-A2FC-E87357BBB38D}" presName="sibTrans" presStyleCnt="0"/>
      <dgm:spPr/>
    </dgm:pt>
    <dgm:pt modelId="{A668BBD8-70DF-F84F-BFA4-96D1A01E8E7A}" type="pres">
      <dgm:prSet presAssocID="{E68B3E00-0AFB-401C-AC4F-7B33AD0C2283}" presName="compositeNode" presStyleCnt="0">
        <dgm:presLayoutVars>
          <dgm:bulletEnabled val="1"/>
        </dgm:presLayoutVars>
      </dgm:prSet>
      <dgm:spPr/>
    </dgm:pt>
    <dgm:pt modelId="{994E4066-5E2F-254D-9B6F-8A521DDBA90A}" type="pres">
      <dgm:prSet presAssocID="{E68B3E00-0AFB-401C-AC4F-7B33AD0C2283}" presName="bgRect" presStyleLbl="alignNode1" presStyleIdx="2" presStyleCnt="3"/>
      <dgm:spPr/>
    </dgm:pt>
    <dgm:pt modelId="{46F648B6-7273-1849-AF1B-1CCE8B7E3653}" type="pres">
      <dgm:prSet presAssocID="{025E6489-8B57-4AC2-9FEE-7C9811E33994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E58C84F6-44AC-D34B-8561-2957ED9A6CB0}" type="pres">
      <dgm:prSet presAssocID="{E68B3E00-0AFB-401C-AC4F-7B33AD0C2283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F2FF8104-CAC1-7646-B065-0445A4D647DA}" type="presOf" srcId="{025E6489-8B57-4AC2-9FEE-7C9811E33994}" destId="{46F648B6-7273-1849-AF1B-1CCE8B7E3653}" srcOrd="0" destOrd="0" presId="urn:microsoft.com/office/officeart/2016/7/layout/LinearBlockProcessNumbered"/>
    <dgm:cxn modelId="{F7A05917-4A72-BC43-B0AC-8284E74D77F5}" type="presOf" srcId="{0F967E58-DECA-456B-8496-E42685A8A7B3}" destId="{D1937495-91A7-C347-87B7-5444F81C4E52}" srcOrd="0" destOrd="0" presId="urn:microsoft.com/office/officeart/2016/7/layout/LinearBlockProcessNumbered"/>
    <dgm:cxn modelId="{9399EB19-D917-FE46-8739-E7F2BF28D4C4}" type="presOf" srcId="{66F7D938-A11A-4FFD-A2FC-E87357BBB38D}" destId="{5D372E02-DB9F-A044-B13B-BB59020FF49A}" srcOrd="0" destOrd="0" presId="urn:microsoft.com/office/officeart/2016/7/layout/LinearBlockProcessNumbered"/>
    <dgm:cxn modelId="{731B545F-6EFA-F844-A787-96214E4F59F0}" type="presOf" srcId="{6884CEC5-76C9-4299-BEEB-772931599A25}" destId="{8BC6D1E6-E65A-0C4E-9114-7779A8D72768}" srcOrd="0" destOrd="0" presId="urn:microsoft.com/office/officeart/2016/7/layout/LinearBlockProcessNumbered"/>
    <dgm:cxn modelId="{5D8DAB6E-1116-5B41-A192-14597500E21F}" type="presOf" srcId="{E68B3E00-0AFB-401C-AC4F-7B33AD0C2283}" destId="{E58C84F6-44AC-D34B-8561-2957ED9A6CB0}" srcOrd="1" destOrd="0" presId="urn:microsoft.com/office/officeart/2016/7/layout/LinearBlockProcessNumbered"/>
    <dgm:cxn modelId="{B9C6B452-E25C-0C4C-8C4A-5C7401EC802B}" type="presOf" srcId="{E68B3E00-0AFB-401C-AC4F-7B33AD0C2283}" destId="{994E4066-5E2F-254D-9B6F-8A521DDBA90A}" srcOrd="0" destOrd="0" presId="urn:microsoft.com/office/officeart/2016/7/layout/LinearBlockProcessNumbered"/>
    <dgm:cxn modelId="{58F11E8B-E8E8-0F45-BFB2-7E26E15B8A4E}" type="presOf" srcId="{1199B6C6-1BA3-4F43-8666-F998D6B4B1E0}" destId="{CDCBF8DC-6402-304D-9B6C-94CEFD300B7F}" srcOrd="0" destOrd="0" presId="urn:microsoft.com/office/officeart/2016/7/layout/LinearBlockProcessNumbered"/>
    <dgm:cxn modelId="{E357729B-1E9E-D941-96D2-7397CEF04B36}" type="presOf" srcId="{6884CEC5-76C9-4299-BEEB-772931599A25}" destId="{3BD14284-3B52-7146-A784-C55720B8D4BB}" srcOrd="1" destOrd="0" presId="urn:microsoft.com/office/officeart/2016/7/layout/LinearBlockProcessNumbered"/>
    <dgm:cxn modelId="{2AF209A7-44D9-4C52-A17D-96AE9792211A}" srcId="{0F967E58-DECA-456B-8496-E42685A8A7B3}" destId="{E68B3E00-0AFB-401C-AC4F-7B33AD0C2283}" srcOrd="2" destOrd="0" parTransId="{1E521D28-12BA-4696-BEC4-845D405598AD}" sibTransId="{025E6489-8B57-4AC2-9FEE-7C9811E33994}"/>
    <dgm:cxn modelId="{B889F6B3-58A1-4540-B481-6895E5E27BB3}" type="presOf" srcId="{1199B6C6-1BA3-4F43-8666-F998D6B4B1E0}" destId="{BA1541BB-B17C-F840-9CAD-7D77E40A7844}" srcOrd="1" destOrd="0" presId="urn:microsoft.com/office/officeart/2016/7/layout/LinearBlockProcessNumbered"/>
    <dgm:cxn modelId="{B93736BB-8AF5-4640-BBA0-F51064327F7D}" srcId="{0F967E58-DECA-456B-8496-E42685A8A7B3}" destId="{6884CEC5-76C9-4299-BEEB-772931599A25}" srcOrd="0" destOrd="0" parTransId="{23CE2B8A-1036-4B57-9584-B9BA5B305F98}" sibTransId="{344C72BD-EB1C-4451-8DEB-07C8D3460DE5}"/>
    <dgm:cxn modelId="{FC16F7DB-CD63-744F-AF8A-36F4447503C4}" type="presOf" srcId="{344C72BD-EB1C-4451-8DEB-07C8D3460DE5}" destId="{1653FEFD-0D90-854F-9372-F8F7D4AF2E26}" srcOrd="0" destOrd="0" presId="urn:microsoft.com/office/officeart/2016/7/layout/LinearBlockProcessNumbered"/>
    <dgm:cxn modelId="{4FF5C1EF-65B7-4F58-96A9-9F68BE4D5287}" srcId="{0F967E58-DECA-456B-8496-E42685A8A7B3}" destId="{1199B6C6-1BA3-4F43-8666-F998D6B4B1E0}" srcOrd="1" destOrd="0" parTransId="{93EF4940-FC0C-44A2-8332-83AE04EF7CB6}" sibTransId="{66F7D938-A11A-4FFD-A2FC-E87357BBB38D}"/>
    <dgm:cxn modelId="{EE45227A-AB16-1F40-9BBD-D5BF81B01718}" type="presParOf" srcId="{D1937495-91A7-C347-87B7-5444F81C4E52}" destId="{7513A43D-027E-174E-9D0B-F9E3747843E4}" srcOrd="0" destOrd="0" presId="urn:microsoft.com/office/officeart/2016/7/layout/LinearBlockProcessNumbered"/>
    <dgm:cxn modelId="{6326D4D7-D924-FC46-B544-C0F4541B2A5A}" type="presParOf" srcId="{7513A43D-027E-174E-9D0B-F9E3747843E4}" destId="{8BC6D1E6-E65A-0C4E-9114-7779A8D72768}" srcOrd="0" destOrd="0" presId="urn:microsoft.com/office/officeart/2016/7/layout/LinearBlockProcessNumbered"/>
    <dgm:cxn modelId="{BC9B7C0B-39D4-9B4C-B155-50FECC818201}" type="presParOf" srcId="{7513A43D-027E-174E-9D0B-F9E3747843E4}" destId="{1653FEFD-0D90-854F-9372-F8F7D4AF2E26}" srcOrd="1" destOrd="0" presId="urn:microsoft.com/office/officeart/2016/7/layout/LinearBlockProcessNumbered"/>
    <dgm:cxn modelId="{AF26E25F-5D60-0F4F-978E-DDCE6335B04F}" type="presParOf" srcId="{7513A43D-027E-174E-9D0B-F9E3747843E4}" destId="{3BD14284-3B52-7146-A784-C55720B8D4BB}" srcOrd="2" destOrd="0" presId="urn:microsoft.com/office/officeart/2016/7/layout/LinearBlockProcessNumbered"/>
    <dgm:cxn modelId="{1DC61AB5-D48B-E643-849E-45905C7A21AC}" type="presParOf" srcId="{D1937495-91A7-C347-87B7-5444F81C4E52}" destId="{7BA568E8-83C4-FE43-95F6-71DCE8C07556}" srcOrd="1" destOrd="0" presId="urn:microsoft.com/office/officeart/2016/7/layout/LinearBlockProcessNumbered"/>
    <dgm:cxn modelId="{913BB1BE-E3CA-1F4C-9ECF-C4325838631F}" type="presParOf" srcId="{D1937495-91A7-C347-87B7-5444F81C4E52}" destId="{F49945B6-D280-7D46-9BB1-CFD4C1AFAEAE}" srcOrd="2" destOrd="0" presId="urn:microsoft.com/office/officeart/2016/7/layout/LinearBlockProcessNumbered"/>
    <dgm:cxn modelId="{BC245B8B-BC05-3C4F-A74E-34E71F6198D5}" type="presParOf" srcId="{F49945B6-D280-7D46-9BB1-CFD4C1AFAEAE}" destId="{CDCBF8DC-6402-304D-9B6C-94CEFD300B7F}" srcOrd="0" destOrd="0" presId="urn:microsoft.com/office/officeart/2016/7/layout/LinearBlockProcessNumbered"/>
    <dgm:cxn modelId="{3E65E09C-9A93-3A4F-AB54-2887B298D760}" type="presParOf" srcId="{F49945B6-D280-7D46-9BB1-CFD4C1AFAEAE}" destId="{5D372E02-DB9F-A044-B13B-BB59020FF49A}" srcOrd="1" destOrd="0" presId="urn:microsoft.com/office/officeart/2016/7/layout/LinearBlockProcessNumbered"/>
    <dgm:cxn modelId="{CE4BF6C1-60F1-7E44-A714-D623048A4DA0}" type="presParOf" srcId="{F49945B6-D280-7D46-9BB1-CFD4C1AFAEAE}" destId="{BA1541BB-B17C-F840-9CAD-7D77E40A7844}" srcOrd="2" destOrd="0" presId="urn:microsoft.com/office/officeart/2016/7/layout/LinearBlockProcessNumbered"/>
    <dgm:cxn modelId="{B05C8517-6320-314A-92E5-6FD9BD047E84}" type="presParOf" srcId="{D1937495-91A7-C347-87B7-5444F81C4E52}" destId="{1BF99C8C-6AFD-B04C-B57B-F12C7BC35A16}" srcOrd="3" destOrd="0" presId="urn:microsoft.com/office/officeart/2016/7/layout/LinearBlockProcessNumbered"/>
    <dgm:cxn modelId="{ACA23AFE-2594-2E48-82AC-FAE003C19606}" type="presParOf" srcId="{D1937495-91A7-C347-87B7-5444F81C4E52}" destId="{A668BBD8-70DF-F84F-BFA4-96D1A01E8E7A}" srcOrd="4" destOrd="0" presId="urn:microsoft.com/office/officeart/2016/7/layout/LinearBlockProcessNumbered"/>
    <dgm:cxn modelId="{C1326FEC-1FD1-E346-B7B5-8DFC8915BC26}" type="presParOf" srcId="{A668BBD8-70DF-F84F-BFA4-96D1A01E8E7A}" destId="{994E4066-5E2F-254D-9B6F-8A521DDBA90A}" srcOrd="0" destOrd="0" presId="urn:microsoft.com/office/officeart/2016/7/layout/LinearBlockProcessNumbered"/>
    <dgm:cxn modelId="{A6C5D314-C9F5-9F45-A5CC-023A74D52111}" type="presParOf" srcId="{A668BBD8-70DF-F84F-BFA4-96D1A01E8E7A}" destId="{46F648B6-7273-1849-AF1B-1CCE8B7E3653}" srcOrd="1" destOrd="0" presId="urn:microsoft.com/office/officeart/2016/7/layout/LinearBlockProcessNumbered"/>
    <dgm:cxn modelId="{935CAC6D-88FB-4C47-A17D-27B24E4130FA}" type="presParOf" srcId="{A668BBD8-70DF-F84F-BFA4-96D1A01E8E7A}" destId="{E58C84F6-44AC-D34B-8561-2957ED9A6CB0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C6D1E6-E65A-0C4E-9114-7779A8D72768}">
      <dsp:nvSpPr>
        <dsp:cNvPr id="0" name=""/>
        <dsp:cNvSpPr/>
      </dsp:nvSpPr>
      <dsp:spPr>
        <a:xfrm>
          <a:off x="845" y="0"/>
          <a:ext cx="3423642" cy="353006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Investigate other crime variables</a:t>
          </a:r>
        </a:p>
      </dsp:txBody>
      <dsp:txXfrm>
        <a:off x="845" y="1412024"/>
        <a:ext cx="3423642" cy="2118037"/>
      </dsp:txXfrm>
    </dsp:sp>
    <dsp:sp modelId="{1653FEFD-0D90-854F-9372-F8F7D4AF2E26}">
      <dsp:nvSpPr>
        <dsp:cNvPr id="0" name=""/>
        <dsp:cNvSpPr/>
      </dsp:nvSpPr>
      <dsp:spPr>
        <a:xfrm>
          <a:off x="845" y="0"/>
          <a:ext cx="3423642" cy="141202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845" y="0"/>
        <a:ext cx="3423642" cy="1412024"/>
      </dsp:txXfrm>
    </dsp:sp>
    <dsp:sp modelId="{CDCBF8DC-6402-304D-9B6C-94CEFD300B7F}">
      <dsp:nvSpPr>
        <dsp:cNvPr id="0" name=""/>
        <dsp:cNvSpPr/>
      </dsp:nvSpPr>
      <dsp:spPr>
        <a:xfrm>
          <a:off x="3698378" y="0"/>
          <a:ext cx="3423642" cy="353006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3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Get data on the county or city level</a:t>
          </a:r>
        </a:p>
      </dsp:txBody>
      <dsp:txXfrm>
        <a:off x="3698378" y="1412024"/>
        <a:ext cx="3423642" cy="2118037"/>
      </dsp:txXfrm>
    </dsp:sp>
    <dsp:sp modelId="{5D372E02-DB9F-A044-B13B-BB59020FF49A}">
      <dsp:nvSpPr>
        <dsp:cNvPr id="0" name=""/>
        <dsp:cNvSpPr/>
      </dsp:nvSpPr>
      <dsp:spPr>
        <a:xfrm>
          <a:off x="3698378" y="0"/>
          <a:ext cx="3423642" cy="141202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698378" y="0"/>
        <a:ext cx="3423642" cy="1412024"/>
      </dsp:txXfrm>
    </dsp:sp>
    <dsp:sp modelId="{994E4066-5E2F-254D-9B6F-8A521DDBA90A}">
      <dsp:nvSpPr>
        <dsp:cNvPr id="0" name=""/>
        <dsp:cNvSpPr/>
      </dsp:nvSpPr>
      <dsp:spPr>
        <a:xfrm>
          <a:off x="7395912" y="0"/>
          <a:ext cx="3423642" cy="353006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4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0" rIns="338180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Find data on our original question </a:t>
          </a:r>
        </a:p>
      </dsp:txBody>
      <dsp:txXfrm>
        <a:off x="7395912" y="1412024"/>
        <a:ext cx="3423642" cy="2118037"/>
      </dsp:txXfrm>
    </dsp:sp>
    <dsp:sp modelId="{46F648B6-7273-1849-AF1B-1CCE8B7E3653}">
      <dsp:nvSpPr>
        <dsp:cNvPr id="0" name=""/>
        <dsp:cNvSpPr/>
      </dsp:nvSpPr>
      <dsp:spPr>
        <a:xfrm>
          <a:off x="7395912" y="0"/>
          <a:ext cx="3423642" cy="1412024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38180" tIns="165100" rIns="338180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395912" y="0"/>
        <a:ext cx="3423642" cy="14120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scholarpedia.org/article/Granger_causality" TargetMode="Externa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3C49C-F846-104E-8AC6-6D16BFE68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340949"/>
            <a:ext cx="9448800" cy="1825096"/>
          </a:xfrm>
        </p:spPr>
        <p:txBody>
          <a:bodyPr/>
          <a:lstStyle/>
          <a:p>
            <a:pPr algn="ctr"/>
            <a:r>
              <a:rPr lang="en-US" dirty="0"/>
              <a:t>Crime rates vs economic prosperity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45BD6-6C7D-5443-8493-B50523AA9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937001"/>
            <a:ext cx="9448800" cy="685800"/>
          </a:xfrm>
        </p:spPr>
        <p:txBody>
          <a:bodyPr/>
          <a:lstStyle/>
          <a:p>
            <a:pPr algn="ctr"/>
            <a:r>
              <a:rPr lang="en-US" dirty="0"/>
              <a:t>Naveen Balachandran, Anjali Krishna, Alan Davila, &amp; Kieran Singh</a:t>
            </a:r>
          </a:p>
        </p:txBody>
      </p:sp>
    </p:spTree>
    <p:extLst>
      <p:ext uri="{BB962C8B-B14F-4D97-AF65-F5344CB8AC3E}">
        <p14:creationId xmlns:p14="http://schemas.microsoft.com/office/powerpoint/2010/main" val="3723509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2BB97-DAEC-3549-A3B1-6E47D9E84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unemp_choropleth_over_time.mp4">
            <a:hlinkClick r:id="" action="ppaction://media"/>
            <a:extLst>
              <a:ext uri="{FF2B5EF4-FFF2-40B4-BE49-F238E27FC236}">
                <a16:creationId xmlns:a16="http://schemas.microsoft.com/office/drawing/2014/main" id="{0CEB3F65-6385-8842-9F01-6E9EAF5820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282176" cy="6858000"/>
          </a:xfrm>
        </p:spPr>
      </p:pic>
    </p:spTree>
    <p:extLst>
      <p:ext uri="{BB962C8B-B14F-4D97-AF65-F5344CB8AC3E}">
        <p14:creationId xmlns:p14="http://schemas.microsoft.com/office/powerpoint/2010/main" val="3284298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4FA99-D917-344E-B2B9-23E61D9F8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rime_choropleth_over_time.mp4">
            <a:hlinkClick r:id="" action="ppaction://media"/>
            <a:extLst>
              <a:ext uri="{FF2B5EF4-FFF2-40B4-BE49-F238E27FC236}">
                <a16:creationId xmlns:a16="http://schemas.microsoft.com/office/drawing/2014/main" id="{49E703D9-B0E9-944E-86FE-3CD63ED43A6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01" y="0"/>
            <a:ext cx="12187699" cy="6858000"/>
          </a:xfrm>
        </p:spPr>
      </p:pic>
    </p:spTree>
    <p:extLst>
      <p:ext uri="{BB962C8B-B14F-4D97-AF65-F5344CB8AC3E}">
        <p14:creationId xmlns:p14="http://schemas.microsoft.com/office/powerpoint/2010/main" val="1030626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AFBC5-8AFD-BD49-87FD-5AEA37755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D9D5C7-540F-B84D-856C-E7668B23B6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2281" y="0"/>
            <a:ext cx="6846095" cy="6858000"/>
          </a:xfrm>
        </p:spPr>
      </p:pic>
    </p:spTree>
    <p:extLst>
      <p:ext uri="{BB962C8B-B14F-4D97-AF65-F5344CB8AC3E}">
        <p14:creationId xmlns:p14="http://schemas.microsoft.com/office/powerpoint/2010/main" val="41917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CD6A4-6EA5-D44D-9B91-8C8E708FC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0175F2-49D5-6345-B788-508EC3415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5600" y="0"/>
            <a:ext cx="6874670" cy="6874670"/>
          </a:xfrm>
        </p:spPr>
      </p:pic>
    </p:spTree>
    <p:extLst>
      <p:ext uri="{BB962C8B-B14F-4D97-AF65-F5344CB8AC3E}">
        <p14:creationId xmlns:p14="http://schemas.microsoft.com/office/powerpoint/2010/main" val="33576262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26C53-FD13-B74B-A7B8-507665A1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CB786C-7C05-EA4A-88CE-2DB40FD0F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8912" y="1"/>
            <a:ext cx="6829425" cy="6858000"/>
          </a:xfrm>
        </p:spPr>
      </p:pic>
    </p:spTree>
    <p:extLst>
      <p:ext uri="{BB962C8B-B14F-4D97-AF65-F5344CB8AC3E}">
        <p14:creationId xmlns:p14="http://schemas.microsoft.com/office/powerpoint/2010/main" val="1421286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38E0-E85B-CC47-8319-E4B5E5C5F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E441AE03-00AE-0541-B7D6-89ECDD5F08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3338" y="0"/>
            <a:ext cx="6215062" cy="6858001"/>
          </a:xfr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B12053-2FC7-FE46-ACBE-29F82F647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488" y="0"/>
            <a:ext cx="60055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431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5AB47A4-BA8C-4250-88BD-D49C68C5F9E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66C8958D-EB99-414F-B735-863B67BB14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9E5F3CB-7BDD-4E64-B274-CD900F08C6F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9F74FC5D-5011-DF40-8BFC-B6A69FC4AC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9475" y="2661041"/>
            <a:ext cx="6269058" cy="1535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B33D8C-D72E-734F-AAD6-5CEE89065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687417" cy="192037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Statistical analysis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crime vs income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9C38012-163F-4BC3-A980-D6B50B29D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821774"/>
            <a:ext cx="3687417" cy="31483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The purpose of the </a:t>
            </a:r>
            <a:r>
              <a:rPr lang="en-US" sz="1600" dirty="0" err="1">
                <a:solidFill>
                  <a:schemeClr val="bg1"/>
                </a:solidFill>
              </a:rPr>
              <a:t>follwoing</a:t>
            </a:r>
            <a:r>
              <a:rPr lang="en-US" sz="1600" dirty="0">
                <a:solidFill>
                  <a:schemeClr val="bg1"/>
                </a:solidFill>
              </a:rPr>
              <a:t> analysis is to determine if the median income or unemployment time series information can be used to predict future crime rates. We will use the </a:t>
            </a:r>
            <a:r>
              <a:rPr lang="en-US" sz="1600" dirty="0">
                <a:solidFill>
                  <a:schemeClr val="bg1"/>
                </a:solidFill>
                <a:hlinkClick r:id="rId5"/>
              </a:rPr>
              <a:t>Granger Causality</a:t>
            </a:r>
            <a:r>
              <a:rPr lang="en-US" sz="1600" dirty="0">
                <a:solidFill>
                  <a:schemeClr val="bg1"/>
                </a:solidFill>
              </a:rPr>
              <a:t> test in order to determine the predictive power of those two variables. The Granger Causality test is used by economist in order to compare two time series.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58114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ounded Rectangle 14">
            <a:extLst>
              <a:ext uri="{FF2B5EF4-FFF2-40B4-BE49-F238E27FC236}">
                <a16:creationId xmlns:a16="http://schemas.microsoft.com/office/drawing/2014/main" id="{1FDFF85F-F105-40D5-9793-90419158C3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oundRect">
            <a:avLst>
              <a:gd name="adj" fmla="val 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35AB47A4-BA8C-4250-88BD-D49C68C5F9E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22" name="Picture 16">
            <a:extLst>
              <a:ext uri="{FF2B5EF4-FFF2-40B4-BE49-F238E27FC236}">
                <a16:creationId xmlns:a16="http://schemas.microsoft.com/office/drawing/2014/main" id="{66C8958D-EB99-414F-B735-863B67BB14D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0"/>
            <a:ext cx="4636008" cy="1441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9E5F3CB-7BDD-4E64-B274-CD900F08C6F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pic>
        <p:nvPicPr>
          <p:cNvPr id="23" name="Content Placeholder 4">
            <a:extLst>
              <a:ext uri="{FF2B5EF4-FFF2-40B4-BE49-F238E27FC236}">
                <a16:creationId xmlns:a16="http://schemas.microsoft.com/office/drawing/2014/main" id="{2B34A9C5-18F0-6544-9769-572769E33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9475" y="2661041"/>
            <a:ext cx="6269058" cy="1535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3B6ACB-7A23-A24A-9F77-DBB9D2586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64373"/>
            <a:ext cx="3687417" cy="1920372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Statistical analysis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2000" dirty="0">
                <a:solidFill>
                  <a:schemeClr val="bg1"/>
                </a:solidFill>
              </a:rPr>
              <a:t>crime vs unemployment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24" name="Content Placeholder 9">
            <a:extLst>
              <a:ext uri="{FF2B5EF4-FFF2-40B4-BE49-F238E27FC236}">
                <a16:creationId xmlns:a16="http://schemas.microsoft.com/office/drawing/2014/main" id="{388840CE-543A-485F-8276-588AD177B2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821774"/>
            <a:ext cx="3687417" cy="3148329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</a:rPr>
              <a:t>Conclusion:</a:t>
            </a:r>
          </a:p>
          <a:p>
            <a:r>
              <a:rPr lang="en-US" dirty="0">
                <a:solidFill>
                  <a:schemeClr val="bg1"/>
                </a:solidFill>
              </a:rPr>
              <a:t>None of the states shows Granger Causality when comparing crime vs median income.</a:t>
            </a:r>
          </a:p>
          <a:p>
            <a:r>
              <a:rPr lang="en-US" dirty="0">
                <a:solidFill>
                  <a:schemeClr val="bg1"/>
                </a:solidFill>
              </a:rPr>
              <a:t>A </a:t>
            </a:r>
            <a:r>
              <a:rPr lang="en-US" dirty="0" err="1">
                <a:solidFill>
                  <a:schemeClr val="bg1"/>
                </a:solidFill>
              </a:rPr>
              <a:t>handfull</a:t>
            </a:r>
            <a:r>
              <a:rPr lang="en-US" dirty="0">
                <a:solidFill>
                  <a:schemeClr val="bg1"/>
                </a:solidFill>
              </a:rPr>
              <a:t> of states showed Granger Causality when comparing crime vs unemployment. The majority did not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We can conclude that unemployment and median income are not good predictors of crime rate in most states of the United States when analyzing data form 1995 to 2016.</a:t>
            </a:r>
          </a:p>
          <a:p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2287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33158-F69B-FD4D-A0C8-8BBAC6D83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 dirty="0"/>
              <a:t>TWO MORE WEEKS?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22966B1-6D14-4C1E-A453-C9A21DFB04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7610289"/>
              </p:ext>
            </p:extLst>
          </p:nvPr>
        </p:nvGraphicFramePr>
        <p:xfrm>
          <a:off x="685800" y="2441051"/>
          <a:ext cx="10820400" cy="3530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00979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A0766-C937-9444-9E85-A89226A826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99AC-BA4F-6544-AE66-E288359C6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26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3C0E9-BA13-4548-B135-04E81C5A6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Motivations &amp;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42AFF-DA0E-9247-9D6B-036ED5D8B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 crime trend with economic conditions over time? </a:t>
            </a:r>
          </a:p>
          <a:p>
            <a:r>
              <a:rPr lang="en-US" dirty="0"/>
              <a:t>Can we use variables to predict trends?</a:t>
            </a:r>
          </a:p>
          <a:p>
            <a:r>
              <a:rPr lang="en-US" dirty="0"/>
              <a:t>When prosperity increases does crime decrease?</a:t>
            </a:r>
          </a:p>
          <a:p>
            <a:r>
              <a:rPr lang="en-US" dirty="0"/>
              <a:t>Does the data support what we intuitively think?</a:t>
            </a:r>
          </a:p>
          <a:p>
            <a:r>
              <a:rPr lang="en-US" dirty="0"/>
              <a:t>Why? Because we’re curious data analysts</a:t>
            </a:r>
          </a:p>
          <a:p>
            <a:r>
              <a:rPr lang="en-US" dirty="0"/>
              <a:t>Did we satisfy our curiosity?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115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42AB2-7B25-A64E-96AA-86E47E21B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&amp;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895F44-F4E3-E14B-A468-3CBCCC3B6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Relationship between financial institutions and crime over time</a:t>
            </a:r>
          </a:p>
          <a:p>
            <a:r>
              <a:rPr lang="en-US" dirty="0"/>
              <a:t>What variables can we get data on</a:t>
            </a:r>
          </a:p>
          <a:p>
            <a:pPr lvl="1"/>
            <a:r>
              <a:rPr lang="en-US" dirty="0"/>
              <a:t>What we originally wanted</a:t>
            </a:r>
          </a:p>
          <a:p>
            <a:pPr lvl="1"/>
            <a:r>
              <a:rPr lang="en-US" dirty="0"/>
              <a:t>Crime rates</a:t>
            </a:r>
          </a:p>
          <a:p>
            <a:pPr lvl="1"/>
            <a:r>
              <a:rPr lang="en-US" dirty="0"/>
              <a:t>Proxy variables for measuring prosperity</a:t>
            </a:r>
          </a:p>
          <a:p>
            <a:pPr lvl="2"/>
            <a:r>
              <a:rPr lang="en-US" dirty="0"/>
              <a:t>Median income</a:t>
            </a:r>
          </a:p>
          <a:p>
            <a:pPr lvl="2"/>
            <a:r>
              <a:rPr lang="en-US" dirty="0"/>
              <a:t>Unemployment </a:t>
            </a:r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921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D16C4-0E40-7347-81BD-7BED7EADC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C5CFA-06DE-6F44-B430-FEBDED330A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Crime rates (theft)</a:t>
            </a:r>
          </a:p>
          <a:p>
            <a:pPr lvl="1"/>
            <a:r>
              <a:rPr lang="en-US" dirty="0"/>
              <a:t>FBI - Crime Data Explorer</a:t>
            </a:r>
          </a:p>
          <a:p>
            <a:r>
              <a:rPr lang="en-US" dirty="0"/>
              <a:t>Unemployment (U3)</a:t>
            </a:r>
          </a:p>
          <a:p>
            <a:pPr lvl="1"/>
            <a:r>
              <a:rPr lang="en-US" dirty="0"/>
              <a:t>Bureau of Labor Statistics</a:t>
            </a:r>
          </a:p>
          <a:p>
            <a:r>
              <a:rPr lang="en-US" dirty="0"/>
              <a:t>Median household income</a:t>
            </a:r>
          </a:p>
          <a:p>
            <a:pPr lvl="1"/>
            <a:r>
              <a:rPr lang="en-US" dirty="0"/>
              <a:t>Government Census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1308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6FB9D-FFCE-1842-987F-1E216E5EE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Cleanup, Exploration, &amp;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56F20-B97C-E646-90B0-D562E7A87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Lots of hunting </a:t>
            </a:r>
          </a:p>
          <a:p>
            <a:r>
              <a:rPr lang="en-US" dirty="0"/>
              <a:t>Lots of combining of data sets</a:t>
            </a:r>
          </a:p>
          <a:p>
            <a:r>
              <a:rPr lang="en-US" dirty="0"/>
              <a:t>Pivoting orientation (thanks Seth!)</a:t>
            </a:r>
          </a:p>
          <a:p>
            <a:r>
              <a:rPr lang="en-US" dirty="0"/>
              <a:t>Problems:</a:t>
            </a:r>
          </a:p>
          <a:p>
            <a:pPr lvl="1"/>
            <a:r>
              <a:rPr lang="en-US" dirty="0"/>
              <a:t>Finding the data that stretched far enough back in time</a:t>
            </a:r>
          </a:p>
          <a:p>
            <a:pPr lvl="1"/>
            <a:r>
              <a:rPr lang="en-US" dirty="0"/>
              <a:t>Change question and use proxies</a:t>
            </a:r>
          </a:p>
          <a:p>
            <a:pPr lvl="1"/>
            <a:r>
              <a:rPr lang="en-US" dirty="0"/>
              <a:t>State level</a:t>
            </a:r>
          </a:p>
        </p:txBody>
      </p:sp>
    </p:spTree>
    <p:extLst>
      <p:ext uri="{BB962C8B-B14F-4D97-AF65-F5344CB8AC3E}">
        <p14:creationId xmlns:p14="http://schemas.microsoft.com/office/powerpoint/2010/main" val="20858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5A4EE49-DAC8-3040-A10B-03B455BD38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699" y="1304572"/>
            <a:ext cx="6533501" cy="435566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43C6C7F-1E9A-C346-A764-DAFC3F2B3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Income Trends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D08F58D-F3EE-425C-9617-F52AD645F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600" dirty="0"/>
              <a:t>Income goes up over time</a:t>
            </a:r>
          </a:p>
        </p:txBody>
      </p:sp>
    </p:spTree>
    <p:extLst>
      <p:ext uri="{BB962C8B-B14F-4D97-AF65-F5344CB8AC3E}">
        <p14:creationId xmlns:p14="http://schemas.microsoft.com/office/powerpoint/2010/main" val="3546205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812EA6D4-168D-BF4A-AFEC-B1FD7B4BD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140" y="1235075"/>
            <a:ext cx="7289798" cy="4108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C378278-DCE0-4C40-8CD2-97435057C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Unemployment Trends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3D9A054-19C0-4081-951A-540E2022D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600" dirty="0"/>
              <a:t>Unemployment is cyclical and all states trend similarly </a:t>
            </a:r>
          </a:p>
        </p:txBody>
      </p:sp>
    </p:spTree>
    <p:extLst>
      <p:ext uri="{BB962C8B-B14F-4D97-AF65-F5344CB8AC3E}">
        <p14:creationId xmlns:p14="http://schemas.microsoft.com/office/powerpoint/2010/main" val="3413824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D94F7C0-1344-4B3C-AFCB-E7F006BB534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EC584A2-4215-4DB8-AE1F-E3768D77E8D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63F416B6-D2CD-D14A-A266-AA419D94E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962" y="1441450"/>
            <a:ext cx="7285976" cy="34453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A6DB0B-0233-CD44-AAF5-2947C00E6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764373"/>
            <a:ext cx="3977639" cy="1600200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Crime trends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1ABC8EE-84C2-4106-A6D6-5034A25BB9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364573"/>
            <a:ext cx="3977639" cy="3854112"/>
          </a:xfrm>
        </p:spPr>
        <p:txBody>
          <a:bodyPr>
            <a:normAutofit/>
          </a:bodyPr>
          <a:lstStyle/>
          <a:p>
            <a:r>
              <a:rPr lang="en-US" sz="1600" dirty="0"/>
              <a:t>Flat, slight decreasing over time</a:t>
            </a:r>
          </a:p>
        </p:txBody>
      </p:sp>
    </p:spTree>
    <p:extLst>
      <p:ext uri="{BB962C8B-B14F-4D97-AF65-F5344CB8AC3E}">
        <p14:creationId xmlns:p14="http://schemas.microsoft.com/office/powerpoint/2010/main" val="3061050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03141-CF11-CD49-BDD1-AF0BAA508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ncome_choropleth_over_time.mp4">
            <a:hlinkClick r:id="" action="ppaction://media"/>
            <a:extLst>
              <a:ext uri="{FF2B5EF4-FFF2-40B4-BE49-F238E27FC236}">
                <a16:creationId xmlns:a16="http://schemas.microsoft.com/office/drawing/2014/main" id="{BE2F5EE2-E533-FE46-BAF1-DA6F2BB40A5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119549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222</TotalTime>
  <Words>313</Words>
  <Application>Microsoft Office PowerPoint</Application>
  <PresentationFormat>Widescreen</PresentationFormat>
  <Paragraphs>58</Paragraphs>
  <Slides>19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Century Gothic</vt:lpstr>
      <vt:lpstr>Vapor Trail</vt:lpstr>
      <vt:lpstr>Crime rates vs economic prosperity</vt:lpstr>
      <vt:lpstr>Motivations &amp; questions</vt:lpstr>
      <vt:lpstr>Questions &amp; data</vt:lpstr>
      <vt:lpstr>Variables</vt:lpstr>
      <vt:lpstr>Data Cleanup, Exploration, &amp; PROBLEMS</vt:lpstr>
      <vt:lpstr>Income Trends</vt:lpstr>
      <vt:lpstr>Unemployment Trends</vt:lpstr>
      <vt:lpstr>Crime trends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analysis crime vs income</vt:lpstr>
      <vt:lpstr>Statistical analysis crime vs unemployment</vt:lpstr>
      <vt:lpstr>TWO MORE WEEKS?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Crime rates vs income &amp; unemployment</dc:title>
  <dc:creator>kieran singh</dc:creator>
  <cp:lastModifiedBy>nav.balachandran@gmail.com</cp:lastModifiedBy>
  <cp:revision>15</cp:revision>
  <dcterms:created xsi:type="dcterms:W3CDTF">2018-03-15T18:55:51Z</dcterms:created>
  <dcterms:modified xsi:type="dcterms:W3CDTF">2018-03-15T23:04:47Z</dcterms:modified>
</cp:coreProperties>
</file>

<file path=docProps/thumbnail.jpeg>
</file>